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7" r:id="rId2"/>
    <p:sldId id="358" r:id="rId3"/>
    <p:sldId id="362" r:id="rId4"/>
    <p:sldId id="366" r:id="rId5"/>
    <p:sldId id="369" r:id="rId6"/>
    <p:sldId id="368" r:id="rId7"/>
    <p:sldId id="370" r:id="rId8"/>
    <p:sldId id="367" r:id="rId9"/>
    <p:sldId id="379" r:id="rId10"/>
    <p:sldId id="371" r:id="rId11"/>
    <p:sldId id="374" r:id="rId12"/>
    <p:sldId id="373" r:id="rId13"/>
    <p:sldId id="372" r:id="rId14"/>
    <p:sldId id="375" r:id="rId15"/>
    <p:sldId id="376" r:id="rId16"/>
    <p:sldId id="377" r:id="rId17"/>
    <p:sldId id="378" r:id="rId18"/>
    <p:sldId id="365" r:id="rId19"/>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93" d="100"/>
          <a:sy n="93" d="100"/>
        </p:scale>
        <p:origin x="-2070" y="-954"/>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03.08.2020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Service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Victoria</a:t>
            </a:r>
            <a:r>
              <a:rPr lang="nb-NO" sz="700" b="1" baseline="0" dirty="0" smtClean="0">
                <a:solidFill>
                  <a:schemeClr val="bg1"/>
                </a:solidFill>
                <a:latin typeface="Arial Black" pitchFamily="34" charset="0"/>
              </a:rPr>
              <a:t> Per </a:t>
            </a:r>
            <a:r>
              <a:rPr lang="nb-NO" sz="700" b="1" baseline="0" dirty="0" err="1" smtClean="0">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13.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8.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VIS-OPAR-002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YYYY-MM-DD</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X.X</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3"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SERVICE</a:t>
            </a:r>
          </a:p>
          <a:p>
            <a:pPr algn="ctr"/>
            <a:r>
              <a:rPr lang="en-US" b="1" i="1" dirty="0" smtClean="0">
                <a:solidFill>
                  <a:srgbClr val="35261F"/>
                </a:solidFill>
                <a:latin typeface="Constantia" pitchFamily="18" charset="0"/>
              </a:rPr>
              <a:t>VICTORIA PER INTELLECTUM</a:t>
            </a:r>
            <a:endParaRPr lang="en-US" b="1" i="1" dirty="0">
              <a:solidFill>
                <a:srgbClr val="35261F"/>
              </a:solidFill>
              <a:latin typeface="Constantia" pitchFamily="18" charset="0"/>
            </a:endParaRPr>
          </a:p>
        </p:txBody>
      </p:sp>
      <p:sp>
        <p:nvSpPr>
          <p:cNvPr id="10" name="TekstSylinder 9"/>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target if in the air.</a:t>
            </a:r>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err="1" smtClean="0"/>
              <a:t>Continous</a:t>
            </a:r>
            <a:r>
              <a:rPr lang="en-US" sz="1200" dirty="0" smtClean="0"/>
              <a:t> 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050" b="1" dirty="0" smtClean="0"/>
              <a:t>ARM defense </a:t>
            </a:r>
          </a:p>
          <a:p>
            <a:r>
              <a:rPr lang="en-US" sz="1050" dirty="0" smtClean="0"/>
              <a:t>SAM </a:t>
            </a:r>
            <a:r>
              <a:rPr lang="en-US" sz="1050" dirty="0" smtClean="0"/>
              <a:t>sites and EW radars will shut down their radars if they </a:t>
            </a:r>
            <a:r>
              <a:rPr lang="en-US" sz="1050" dirty="0" smtClean="0"/>
              <a:t> </a:t>
            </a:r>
            <a:r>
              <a:rPr lang="en-US" sz="1050" dirty="0" smtClean="0"/>
              <a:t>assess that </a:t>
            </a:r>
            <a:r>
              <a:rPr lang="en-US" sz="1050" dirty="0" smtClean="0"/>
              <a:t>a  ARM (Anti Radiation Missile</a:t>
            </a:r>
            <a:r>
              <a:rPr lang="en-US" sz="1050" dirty="0" smtClean="0"/>
              <a:t>) is heading for them. For this to happen, the SAM site has to detect the </a:t>
            </a:r>
            <a:r>
              <a:rPr lang="en-US" sz="1050" dirty="0" smtClean="0"/>
              <a:t>ARM </a:t>
            </a:r>
            <a:r>
              <a:rPr lang="en-US" sz="1050" dirty="0" smtClean="0"/>
              <a:t>missile with its radar.</a:t>
            </a:r>
          </a:p>
          <a:p>
            <a:endParaRPr lang="en-US" sz="1050" dirty="0" smtClean="0"/>
          </a:p>
          <a:p>
            <a:r>
              <a:rPr lang="en-US" sz="1050" dirty="0" smtClean="0"/>
              <a:t>SAMs </a:t>
            </a:r>
            <a:r>
              <a:rPr lang="en-US" sz="1050" dirty="0" smtClean="0"/>
              <a:t>will not shut down for each </a:t>
            </a:r>
            <a:r>
              <a:rPr lang="en-US" sz="1050" dirty="0" smtClean="0"/>
              <a:t>ARM </a:t>
            </a:r>
            <a:r>
              <a:rPr lang="en-US" sz="1050" dirty="0" smtClean="0"/>
              <a:t>launched in the air, but they will calculate if a missile is going to land close enough to their position, and if so, they will turn silent and stop feeding information to the </a:t>
            </a:r>
            <a:r>
              <a:rPr lang="en-US" sz="1050" dirty="0" smtClean="0"/>
              <a:t>ARM </a:t>
            </a:r>
            <a:r>
              <a:rPr lang="en-US" sz="1050" dirty="0" smtClean="0"/>
              <a:t>missile</a:t>
            </a:r>
            <a:r>
              <a:rPr lang="en-US" sz="1050" dirty="0" smtClean="0"/>
              <a:t>.</a:t>
            </a:r>
          </a:p>
          <a:p>
            <a:endParaRPr lang="en-US" sz="1050" dirty="0" smtClean="0"/>
          </a:p>
          <a:p>
            <a:r>
              <a:rPr lang="en-US" sz="1050" b="1" dirty="0" smtClean="0"/>
              <a:t>P</a:t>
            </a:r>
            <a:r>
              <a:rPr lang="en-US" sz="1050" b="1" dirty="0" smtClean="0"/>
              <a:t>oint defense</a:t>
            </a:r>
          </a:p>
          <a:p>
            <a:r>
              <a:rPr lang="en-US" sz="1050" dirty="0" smtClean="0"/>
              <a:t>If </a:t>
            </a:r>
            <a:r>
              <a:rPr lang="en-US" sz="1050" dirty="0" smtClean="0"/>
              <a:t>an </a:t>
            </a:r>
            <a:r>
              <a:rPr lang="en-US" sz="1050" dirty="0" smtClean="0"/>
              <a:t>ARM </a:t>
            </a:r>
            <a:r>
              <a:rPr lang="en-US" sz="1050" dirty="0" smtClean="0"/>
              <a:t>was launched on an emitter, other friendly radars that are close enough can detect the missile incoming and intercept it with their own weapons. For this are required more modern radars, that can pick up the </a:t>
            </a:r>
            <a:r>
              <a:rPr lang="en-US" sz="1050" dirty="0" smtClean="0"/>
              <a:t>radar cross section (RCS) </a:t>
            </a:r>
            <a:r>
              <a:rPr lang="en-US" sz="1050" dirty="0" smtClean="0"/>
              <a:t>of an </a:t>
            </a:r>
            <a:r>
              <a:rPr lang="en-US" sz="1050" dirty="0" smtClean="0"/>
              <a:t>ARM </a:t>
            </a:r>
            <a:r>
              <a:rPr lang="en-US" sz="1050" dirty="0" smtClean="0"/>
              <a:t>missiles. </a:t>
            </a:r>
            <a:r>
              <a:rPr lang="en-US" sz="1050" dirty="0" smtClean="0"/>
              <a:t>SA-10 </a:t>
            </a:r>
            <a:r>
              <a:rPr lang="en-US" sz="1050" dirty="0" smtClean="0"/>
              <a:t>and </a:t>
            </a:r>
            <a:r>
              <a:rPr lang="en-US" sz="1050" dirty="0" smtClean="0"/>
              <a:t>SA-15 </a:t>
            </a:r>
            <a:r>
              <a:rPr lang="en-US" sz="1050" dirty="0" smtClean="0"/>
              <a:t>are powerful enough to employ this </a:t>
            </a:r>
            <a:r>
              <a:rPr lang="en-US" sz="1050" dirty="0" smtClean="0"/>
              <a:t>tactic to shoot down ARMs. SA-10 systems are strategic systems and will not be used in a point defense role, while the SA-15 is often used in the point defense role.</a:t>
            </a:r>
            <a:endParaRPr lang="en-US" sz="105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HOW TO NEUTRALIZE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77500" lnSpcReduction="20000"/>
          </a:bodyPr>
          <a:lstStyle/>
          <a:p>
            <a:r>
              <a:rPr lang="en-US" sz="1200" dirty="0" smtClean="0"/>
              <a:t>How to </a:t>
            </a:r>
            <a:r>
              <a:rPr lang="en-US" sz="1200" dirty="0" err="1" smtClean="0"/>
              <a:t>neutralise</a:t>
            </a:r>
            <a:r>
              <a:rPr lang="en-US" sz="1200" dirty="0" smtClean="0"/>
              <a:t> the IADS SEAD and DEAD missions are key to work against this systems, but this is how to direct them.</a:t>
            </a:r>
          </a:p>
          <a:p>
            <a:r>
              <a:rPr lang="en-US" sz="1200" dirty="0" smtClean="0"/>
              <a:t>##Power Sources destruction Depending on the campaign ROE, the destruction of power plants could be allowed. Cutting power to the IADS will force all the SAM site to work autonomously, and being unable to feed each other </a:t>
            </a:r>
            <a:r>
              <a:rPr lang="en-US" sz="1200" dirty="0" err="1" smtClean="0"/>
              <a:t>informations</a:t>
            </a:r>
            <a:r>
              <a:rPr lang="en-US" sz="1200" dirty="0" smtClean="0"/>
              <a:t>, listen to EW, and coordinate with their command unit. This would result in all the SAMs turning on their sensors, and revealing all the information through the emitters.</a:t>
            </a:r>
          </a:p>
          <a:p>
            <a:r>
              <a:rPr lang="en-US" sz="1200" dirty="0" smtClean="0"/>
              <a:t>##Command Centre destruction Beheading the network will result in general disarray and inability to cooperate, and forcing local commanders to take decisions on their own. Most likely SAMs will operate autonomously, or do nothing during the wait for new orders</a:t>
            </a:r>
          </a:p>
          <a:p>
            <a:r>
              <a:rPr lang="en-US" sz="1200" dirty="0" smtClean="0"/>
              <a:t>##</a:t>
            </a:r>
            <a:r>
              <a:rPr lang="en-US" sz="1200" dirty="0" err="1" smtClean="0"/>
              <a:t>Comuncation</a:t>
            </a:r>
            <a:r>
              <a:rPr lang="en-US" sz="1200" dirty="0" smtClean="0"/>
              <a:t> Node Destruction If those are discovered and identified, the destruction of this nodes will degrade the ability of the IADS. Could force SAMs some connected via that node to function autonomously and not inside the network.</a:t>
            </a:r>
          </a:p>
          <a:p>
            <a:r>
              <a:rPr lang="en-US" sz="1200" dirty="0" smtClean="0"/>
              <a:t>##EW Radar destruction Blinding the IADS means that they will be forced to rely on other radars with less power, or worse positioning, creating blind spots where to operate freely. SAMs sites could be forced to turn their radar on to try to locate possible threats, giving away their position.</a:t>
            </a:r>
          </a:p>
          <a:p>
            <a:r>
              <a:rPr lang="en-US" sz="1200" dirty="0" smtClean="0"/>
              <a:t>##SAM destruction or suppression SAMs can be engaged with several HARMs or Standoff weapons. If a precise location is discovered, a precise standoff attack can be launched. With less information at hand, HARMs can be used to be launched on enemy radars, forcing them to turn off their emitters and go blind.</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Syrian IADS is organized in 3 separate regions: Syrian Air Defense Force Region North West (SYR ADFR NW), Syrian Air Defense Force Region North East (SYR ADFR NE) and Syrian Air Defense Region South (SYR ADFR S).</a:t>
            </a:r>
          </a:p>
          <a:p>
            <a:endParaRPr lang="en-US" sz="1200" dirty="0" smtClean="0"/>
          </a:p>
          <a:p>
            <a:r>
              <a:rPr lang="en-US" sz="1200" dirty="0" smtClean="0"/>
              <a:t>The Syrian IADS consist of a combination of Early Warning radars, SAMs and air defense fighters on ground alert (or airborne in CAPs).</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descr="bilde"/>
          <p:cNvPicPr>
            <a:picLocks noChangeAspect="1" noChangeArrowheads="1"/>
          </p:cNvPicPr>
          <p:nvPr/>
        </p:nvPicPr>
        <p:blipFill>
          <a:blip r:embed="rId3" cstate="print"/>
          <a:srcRect/>
          <a:stretch>
            <a:fillRect/>
          </a:stretch>
        </p:blipFill>
        <p:spPr bwMode="auto">
          <a:xfrm>
            <a:off x="3407580" y="1142990"/>
            <a:ext cx="5258232" cy="2976513"/>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REGION NORTH WEST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Syrian IADS is organized in the following way:</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descr="bilde"/>
          <p:cNvPicPr>
            <a:picLocks noChangeAspect="1" noChangeArrowheads="1"/>
          </p:cNvPicPr>
          <p:nvPr/>
        </p:nvPicPr>
        <p:blipFill>
          <a:blip r:embed="rId3" cstate="print"/>
          <a:srcRect/>
          <a:stretch>
            <a:fillRect/>
          </a:stretch>
        </p:blipFill>
        <p:spPr bwMode="auto">
          <a:xfrm>
            <a:off x="3407580" y="1142990"/>
            <a:ext cx="5258232" cy="2976513"/>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REGION NORTH EAST</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Syrian IADS is organized in the following way</a:t>
            </a:r>
            <a:r>
              <a:rPr lang="en-US" sz="1200" dirty="0" smtClean="0"/>
              <a:t>:</a:t>
            </a:r>
          </a:p>
          <a:p>
            <a:endParaRPr lang="en-US" sz="1200" dirty="0" smtClean="0"/>
          </a:p>
          <a:p>
            <a:r>
              <a:rPr lang="en-US" sz="1200" dirty="0" smtClean="0"/>
              <a:t>Second most important ADF region, due to military installations and chemical weapons sites</a:t>
            </a:r>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descr="bilde"/>
          <p:cNvPicPr>
            <a:picLocks noChangeAspect="1" noChangeArrowheads="1"/>
          </p:cNvPicPr>
          <p:nvPr/>
        </p:nvPicPr>
        <p:blipFill>
          <a:blip r:embed="rId3" cstate="print"/>
          <a:srcRect/>
          <a:stretch>
            <a:fillRect/>
          </a:stretch>
        </p:blipFill>
        <p:spPr bwMode="auto">
          <a:xfrm>
            <a:off x="3407580" y="1142990"/>
            <a:ext cx="5258232" cy="2976513"/>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SYR ADF REGION 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Syrian IADS is organized in the following way</a:t>
            </a:r>
            <a:r>
              <a:rPr lang="en-US" sz="1200" dirty="0" smtClean="0"/>
              <a:t>:</a:t>
            </a:r>
          </a:p>
          <a:p>
            <a:endParaRPr lang="en-US" sz="1200" dirty="0" smtClean="0"/>
          </a:p>
          <a:p>
            <a:r>
              <a:rPr lang="en-US" sz="1200" dirty="0" smtClean="0"/>
              <a:t>SYR ADF Region SOUTH is the most defended region as it protects Damascus.</a:t>
            </a:r>
          </a:p>
          <a:p>
            <a:endParaRPr lang="en-US" sz="1200" dirty="0" smtClean="0"/>
          </a:p>
          <a:p>
            <a:r>
              <a:rPr lang="en-US" sz="1200" dirty="0" smtClean="0"/>
              <a:t>The Command center for the IADS network is also placed in Damascus.</a:t>
            </a:r>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descr="bilde"/>
          <p:cNvPicPr>
            <a:picLocks noChangeAspect="1" noChangeArrowheads="1"/>
          </p:cNvPicPr>
          <p:nvPr/>
        </p:nvPicPr>
        <p:blipFill>
          <a:blip r:embed="rId3" cstate="print"/>
          <a:srcRect/>
          <a:stretch>
            <a:fillRect/>
          </a:stretch>
        </p:blipFill>
        <p:spPr bwMode="auto">
          <a:xfrm>
            <a:off x="3407580" y="1142990"/>
            <a:ext cx="5258232" cy="2976513"/>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INTRODUCTION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1000114"/>
            <a:ext cx="4071966" cy="1815882"/>
          </a:xfrm>
          <a:prstGeom prst="rect">
            <a:avLst/>
          </a:prstGeom>
          <a:noFill/>
        </p:spPr>
        <p:txBody>
          <a:bodyPr wrap="square" rtlCol="0">
            <a:spAutoFit/>
          </a:bodyPr>
          <a:lstStyle/>
          <a:p>
            <a:r>
              <a:rPr lang="nb-NO" sz="1400" b="1" u="sng" dirty="0" err="1" smtClean="0">
                <a:latin typeface="Arial" pitchFamily="34" charset="0"/>
                <a:cs typeface="Arial" pitchFamily="34" charset="0"/>
              </a:rPr>
              <a:t>Aim</a:t>
            </a:r>
            <a:r>
              <a:rPr lang="nb-NO" sz="1400" b="1" u="sng" dirty="0" smtClean="0">
                <a:latin typeface="Arial" pitchFamily="34" charset="0"/>
                <a:cs typeface="Arial" pitchFamily="34" charset="0"/>
              </a:rPr>
              <a:t>:</a:t>
            </a:r>
          </a:p>
          <a:p>
            <a:r>
              <a:rPr lang="nb-NO" sz="1400" dirty="0" smtClean="0">
                <a:latin typeface="Arial" pitchFamily="34" charset="0"/>
                <a:cs typeface="Arial" pitchFamily="34" charset="0"/>
              </a:rPr>
              <a:t>This </a:t>
            </a:r>
            <a:r>
              <a:rPr lang="nb-NO" sz="1400" dirty="0" err="1" smtClean="0">
                <a:latin typeface="Arial" pitchFamily="34" charset="0"/>
                <a:cs typeface="Arial" pitchFamily="34" charset="0"/>
              </a:rPr>
              <a:t>report</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intends</a:t>
            </a:r>
            <a:r>
              <a:rPr lang="nb-NO" sz="1400" dirty="0" smtClean="0">
                <a:latin typeface="Arial" pitchFamily="34" charset="0"/>
                <a:cs typeface="Arial" pitchFamily="34" charset="0"/>
              </a:rPr>
              <a:t> to present </a:t>
            </a:r>
            <a:r>
              <a:rPr lang="nb-NO" sz="1400" dirty="0" err="1" smtClean="0">
                <a:latin typeface="Arial" pitchFamily="34" charset="0"/>
                <a:cs typeface="Arial" pitchFamily="34" charset="0"/>
              </a:rPr>
              <a:t>information</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on</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the</a:t>
            </a:r>
            <a:r>
              <a:rPr lang="nb-NO" sz="1400" dirty="0" smtClean="0">
                <a:latin typeface="Arial" pitchFamily="34" charset="0"/>
                <a:cs typeface="Arial" pitchFamily="34" charset="0"/>
              </a:rPr>
              <a:t> </a:t>
            </a:r>
            <a:r>
              <a:rPr lang="nb-NO" sz="1400" dirty="0" err="1" smtClean="0">
                <a:latin typeface="Arial" pitchFamily="34" charset="0"/>
                <a:cs typeface="Arial" pitchFamily="34" charset="0"/>
              </a:rPr>
              <a:t>Syrian</a:t>
            </a:r>
            <a:r>
              <a:rPr lang="nb-NO" sz="1400" dirty="0" smtClean="0">
                <a:latin typeface="Arial" pitchFamily="34" charset="0"/>
                <a:cs typeface="Arial" pitchFamily="34" charset="0"/>
              </a:rPr>
              <a:t> IADS, </a:t>
            </a:r>
            <a:r>
              <a:rPr lang="nb-NO" sz="1400" dirty="0" err="1" smtClean="0">
                <a:latin typeface="Arial" pitchFamily="34" charset="0"/>
                <a:cs typeface="Arial" pitchFamily="34" charset="0"/>
              </a:rPr>
              <a:t>how</a:t>
            </a:r>
            <a:r>
              <a:rPr lang="nb-NO" sz="1400" dirty="0" smtClean="0">
                <a:latin typeface="Arial" pitchFamily="34" charset="0"/>
                <a:cs typeface="Arial" pitchFamily="34" charset="0"/>
              </a:rPr>
              <a:t> it </a:t>
            </a:r>
            <a:r>
              <a:rPr lang="nb-NO" sz="1400" dirty="0" err="1" smtClean="0">
                <a:latin typeface="Arial" pitchFamily="34" charset="0"/>
                <a:cs typeface="Arial" pitchFamily="34" charset="0"/>
              </a:rPr>
              <a:t>functions</a:t>
            </a:r>
            <a:r>
              <a:rPr lang="nb-NO" sz="1400" dirty="0" smtClean="0">
                <a:latin typeface="Arial" pitchFamily="34" charset="0"/>
                <a:cs typeface="Arial" pitchFamily="34" charset="0"/>
              </a:rPr>
              <a:t> and </a:t>
            </a:r>
            <a:r>
              <a:rPr lang="nb-NO" sz="1400" dirty="0" err="1" smtClean="0">
                <a:latin typeface="Arial" pitchFamily="34" charset="0"/>
                <a:cs typeface="Arial" pitchFamily="34" charset="0"/>
              </a:rPr>
              <a:t>critical</a:t>
            </a:r>
            <a:r>
              <a:rPr lang="nb-NO" sz="1400" dirty="0" smtClean="0">
                <a:latin typeface="Arial" pitchFamily="34" charset="0"/>
                <a:cs typeface="Arial" pitchFamily="34" charset="0"/>
              </a:rPr>
              <a:t> target </a:t>
            </a:r>
            <a:r>
              <a:rPr lang="nb-NO" sz="1400" dirty="0" err="1" smtClean="0">
                <a:latin typeface="Arial" pitchFamily="34" charset="0"/>
                <a:cs typeface="Arial" pitchFamily="34" charset="0"/>
              </a:rPr>
              <a:t>components</a:t>
            </a:r>
            <a:r>
              <a:rPr lang="nb-NO" sz="1400" dirty="0" smtClean="0">
                <a:latin typeface="Arial" pitchFamily="34" charset="0"/>
                <a:cs typeface="Arial" pitchFamily="34" charset="0"/>
              </a:rPr>
              <a:t>.</a:t>
            </a:r>
          </a:p>
          <a:p>
            <a:endParaRPr lang="nb-NO" sz="1400" dirty="0" smtClean="0">
              <a:latin typeface="Arial" pitchFamily="34" charset="0"/>
              <a:cs typeface="Arial" pitchFamily="34" charset="0"/>
            </a:endParaRPr>
          </a:p>
          <a:p>
            <a:r>
              <a:rPr lang="nb-NO" sz="1400" b="1" u="sng" dirty="0" err="1" smtClean="0">
                <a:latin typeface="Arial" pitchFamily="34" charset="0"/>
                <a:cs typeface="Arial" pitchFamily="34" charset="0"/>
              </a:rPr>
              <a:t>Reference</a:t>
            </a:r>
            <a:r>
              <a:rPr lang="nb-NO" sz="1400" b="1" u="sng" dirty="0" smtClean="0">
                <a:latin typeface="Arial" pitchFamily="34" charset="0"/>
                <a:cs typeface="Arial" pitchFamily="34" charset="0"/>
              </a:rPr>
              <a:t>: </a:t>
            </a:r>
          </a:p>
          <a:p>
            <a:r>
              <a:rPr lang="en-US" sz="1400" dirty="0" smtClean="0">
                <a:latin typeface="Arial" pitchFamily="34" charset="0"/>
                <a:cs typeface="Arial" pitchFamily="34" charset="0"/>
              </a:rPr>
              <a:t>INTREP VIS B-001 Generic Ground Force Structure v1.0</a:t>
            </a:r>
            <a:endParaRPr lang="nb-NO" sz="1400" dirty="0">
              <a:latin typeface="Arial" pitchFamily="34" charset="0"/>
              <a:cs typeface="Arial" pitchFamily="34" charset="0"/>
            </a:endParaRPr>
          </a:p>
        </p:txBody>
      </p:sp>
      <p:sp>
        <p:nvSpPr>
          <p:cNvPr id="20" name="TekstSylinder 19"/>
          <p:cNvSpPr txBox="1"/>
          <p:nvPr/>
        </p:nvSpPr>
        <p:spPr>
          <a:xfrm>
            <a:off x="4500562" y="1142990"/>
            <a:ext cx="4357718" cy="3754874"/>
          </a:xfrm>
          <a:prstGeom prst="rect">
            <a:avLst/>
          </a:prstGeom>
          <a:noFill/>
        </p:spPr>
        <p:txBody>
          <a:bodyPr wrap="square" rtlCol="0">
            <a:spAutoFit/>
          </a:bodyPr>
          <a:lstStyle/>
          <a:p>
            <a:r>
              <a:rPr lang="nb-NO" sz="1400" b="1" u="sng" dirty="0" err="1" smtClean="0">
                <a:latin typeface="Arial" pitchFamily="34" charset="0"/>
                <a:cs typeface="Arial" pitchFamily="34" charset="0"/>
              </a:rPr>
              <a:t>Content</a:t>
            </a:r>
            <a:r>
              <a:rPr lang="nb-NO" sz="1400" b="1" u="sng" dirty="0" smtClean="0">
                <a:latin typeface="Arial" pitchFamily="34" charset="0"/>
                <a:cs typeface="Arial" pitchFamily="34" charset="0"/>
              </a:rPr>
              <a:t>:</a:t>
            </a:r>
          </a:p>
          <a:p>
            <a:r>
              <a:rPr lang="nb-NO" sz="1400" dirty="0" smtClean="0">
                <a:latin typeface="Arial" pitchFamily="34" charset="0"/>
                <a:cs typeface="Arial" pitchFamily="34" charset="0"/>
              </a:rPr>
              <a:t>Part 1: General IADS </a:t>
            </a:r>
            <a:r>
              <a:rPr lang="nb-NO" sz="1400" dirty="0" err="1" smtClean="0">
                <a:latin typeface="Arial" pitchFamily="34" charset="0"/>
                <a:cs typeface="Arial" pitchFamily="34" charset="0"/>
              </a:rPr>
              <a:t>information</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2" action="ppaction://hlinksldjump"/>
              </a:rPr>
              <a:t>IADS</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3" action="ppaction://hlinksldjump"/>
              </a:rPr>
              <a:t>Command Centre</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4" action="ppaction://hlinksldjump"/>
              </a:rPr>
              <a:t>SAM </a:t>
            </a:r>
            <a:r>
              <a:rPr lang="nb-NO" sz="1400" dirty="0" err="1" smtClean="0">
                <a:latin typeface="Arial" pitchFamily="34" charset="0"/>
                <a:cs typeface="Arial" pitchFamily="34" charset="0"/>
                <a:hlinkClick r:id="rId4" action="ppaction://hlinksldjump"/>
              </a:rPr>
              <a:t>Site</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5" action="ppaction://hlinksldjump"/>
              </a:rPr>
              <a:t>Early </a:t>
            </a:r>
            <a:r>
              <a:rPr lang="nb-NO" sz="1400" dirty="0" err="1" smtClean="0">
                <a:latin typeface="Arial" pitchFamily="34" charset="0"/>
                <a:cs typeface="Arial" pitchFamily="34" charset="0"/>
                <a:hlinkClick r:id="rId5" action="ppaction://hlinksldjump"/>
              </a:rPr>
              <a:t>Warning</a:t>
            </a:r>
            <a:r>
              <a:rPr lang="nb-NO" sz="1400" dirty="0" smtClean="0">
                <a:latin typeface="Arial" pitchFamily="34" charset="0"/>
                <a:cs typeface="Arial" pitchFamily="34" charset="0"/>
                <a:hlinkClick r:id="rId5" action="ppaction://hlinksldjump"/>
              </a:rPr>
              <a:t> Radar</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6" action="ppaction://hlinksldjump"/>
              </a:rPr>
              <a:t>Connection node</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7" action="ppaction://hlinksldjump"/>
              </a:rPr>
              <a:t>Power supply</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8" action="ppaction://hlinksldjump"/>
              </a:rPr>
              <a:t>AWACS</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9" action="ppaction://hlinksldjump"/>
              </a:rPr>
              <a:t>Air Defense Fighters</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10" action="ppaction://hlinksldjump"/>
              </a:rPr>
              <a:t>IADS Tactics</a:t>
            </a:r>
            <a:endParaRPr lang="nb-NO" sz="1400" dirty="0" smtClean="0">
              <a:latin typeface="Arial" pitchFamily="34" charset="0"/>
              <a:cs typeface="Arial" pitchFamily="34" charset="0"/>
            </a:endParaRPr>
          </a:p>
          <a:p>
            <a:r>
              <a:rPr lang="nb-NO" sz="1400" dirty="0" smtClean="0">
                <a:latin typeface="Arial" pitchFamily="34" charset="0"/>
                <a:cs typeface="Arial" pitchFamily="34" charset="0"/>
                <a:hlinkClick r:id="rId11" action="ppaction://hlinksldjump"/>
              </a:rPr>
              <a:t>How to neutralize IADS</a:t>
            </a:r>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r>
              <a:rPr lang="nb-NO" sz="1400" dirty="0" smtClean="0">
                <a:latin typeface="Arial" pitchFamily="34" charset="0"/>
                <a:cs typeface="Arial" pitchFamily="34" charset="0"/>
              </a:rPr>
              <a:t>Part 2: </a:t>
            </a:r>
            <a:r>
              <a:rPr lang="nb-NO" sz="1400" dirty="0" err="1" smtClean="0">
                <a:latin typeface="Arial" pitchFamily="34" charset="0"/>
                <a:cs typeface="Arial" pitchFamily="34" charset="0"/>
              </a:rPr>
              <a:t>Syrian</a:t>
            </a:r>
            <a:r>
              <a:rPr lang="nb-NO" sz="1400" dirty="0" smtClean="0">
                <a:latin typeface="Arial" pitchFamily="34" charset="0"/>
                <a:cs typeface="Arial" pitchFamily="34" charset="0"/>
              </a:rPr>
              <a:t> IADS</a:t>
            </a:r>
          </a:p>
          <a:p>
            <a:r>
              <a:rPr lang="nb-NO" sz="1400" dirty="0" err="1" smtClean="0">
                <a:latin typeface="Arial" pitchFamily="34" charset="0"/>
                <a:cs typeface="Arial" pitchFamily="34" charset="0"/>
              </a:rPr>
              <a:t>Syrian</a:t>
            </a:r>
            <a:r>
              <a:rPr lang="nb-NO" sz="1400" dirty="0" smtClean="0">
                <a:latin typeface="Arial" pitchFamily="34" charset="0"/>
                <a:cs typeface="Arial" pitchFamily="34" charset="0"/>
              </a:rPr>
              <a:t> IADS </a:t>
            </a:r>
            <a:r>
              <a:rPr lang="nb-NO" sz="1400" dirty="0" err="1" smtClean="0">
                <a:latin typeface="Arial" pitchFamily="34" charset="0"/>
                <a:cs typeface="Arial" pitchFamily="34" charset="0"/>
              </a:rPr>
              <a:t>organization</a:t>
            </a:r>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a:t>
            </a:r>
            <a:r>
              <a:rPr lang="en-US" dirty="0" err="1" smtClean="0"/>
              <a:t>Defence</a:t>
            </a:r>
            <a:r>
              <a:rPr lang="en-US" dirty="0" smtClean="0"/>
              <a:t> 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a:t>
            </a:r>
            <a:r>
              <a:rPr lang="en-US" sz="1000" dirty="0" err="1" smtClean="0"/>
              <a:t>Defence</a:t>
            </a:r>
            <a:r>
              <a:rPr lang="en-US" sz="1000" dirty="0" smtClean="0"/>
              <a:t>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Command 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Command Centre (Connection node)</a:t>
            </a:r>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Command 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COMMAND CENTRE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command centre coordinates all parts of the IADS and make sure to give orders and information to the relevant parts.</a:t>
            </a:r>
          </a:p>
          <a:p>
            <a:endParaRPr lang="en-US" sz="1200" dirty="0" smtClean="0"/>
          </a:p>
          <a:p>
            <a:r>
              <a:rPr lang="en-US" sz="1200" dirty="0" smtClean="0"/>
              <a:t>The command centre is powered by a primary </a:t>
            </a:r>
            <a:r>
              <a:rPr lang="en-US" sz="1200" dirty="0" err="1" smtClean="0"/>
              <a:t>powersource</a:t>
            </a:r>
            <a:r>
              <a:rPr lang="en-US" sz="1200" dirty="0" smtClean="0"/>
              <a:t> and a backup </a:t>
            </a:r>
            <a:r>
              <a:rPr lang="en-US" sz="1200" dirty="0" err="1" smtClean="0"/>
              <a:t>powersource</a:t>
            </a:r>
            <a:r>
              <a:rPr lang="en-US" sz="1200" dirty="0" smtClean="0"/>
              <a:t>, and by attacking and destroying the </a:t>
            </a:r>
            <a:r>
              <a:rPr lang="en-US" sz="1200" dirty="0" err="1" smtClean="0"/>
              <a:t>powersources</a:t>
            </a:r>
            <a:r>
              <a:rPr lang="en-US" sz="1200" dirty="0" smtClean="0"/>
              <a:t> the command centre is unable to function.</a:t>
            </a:r>
          </a:p>
          <a:p>
            <a:endParaRPr lang="en-US" sz="1200" dirty="0" smtClean="0"/>
          </a:p>
          <a:p>
            <a:r>
              <a:rPr lang="en-US" sz="1200" dirty="0" smtClean="0"/>
              <a:t>Often the command centre also will have a backup command centre that takes its function if the primary command center is destroyed. The backup command center will have its own </a:t>
            </a:r>
            <a:r>
              <a:rPr lang="en-US" sz="1200" dirty="0" err="1" smtClean="0"/>
              <a:t>powersources</a:t>
            </a:r>
            <a:r>
              <a:rPr lang="en-US" sz="1200" dirty="0" smtClean="0"/>
              <a:t> to function</a:t>
            </a:r>
          </a:p>
          <a:p>
            <a:endParaRPr lang="en-US" sz="1200" dirty="0" smtClean="0"/>
          </a:p>
          <a:p>
            <a:r>
              <a:rPr lang="en-US" sz="1200" dirty="0" smtClean="0"/>
              <a:t>The command 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COMMAND CENTER (CONNECTION  NODE)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 air defense sector is controlled. All SAMs and EWRs in a region will be connected to the sector command center.</a:t>
            </a:r>
          </a:p>
          <a:p>
            <a:endParaRPr lang="en-US" sz="1200" dirty="0" smtClean="0"/>
          </a:p>
          <a:p>
            <a:r>
              <a:rPr lang="en-US" sz="1200" dirty="0" smtClean="0"/>
              <a:t>The air defense sector will also be supported by the overall IADS resources such as other EWRs, AWACS, air defense fighters flying CAP or interceptors on ground alert.</a:t>
            </a:r>
          </a:p>
          <a:p>
            <a:endParaRPr lang="en-US" sz="1200" dirty="0" smtClean="0"/>
          </a:p>
          <a:p>
            <a:r>
              <a:rPr lang="en-US" sz="1200" dirty="0" smtClean="0"/>
              <a:t>If the sector command center is destroyed, the sector will be cut off from other IADS resources, some SAMs may then be off permanently (they are not aware that the sector 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 sector command 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a:t>
            </a:r>
            <a:r>
              <a:rPr lang="en-US" sz="1200" dirty="0" err="1" smtClean="0"/>
              <a:t>beeing</a:t>
            </a:r>
            <a:r>
              <a:rPr lang="en-US" sz="1200" dirty="0" smtClean="0"/>
              <a:t> 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require </a:t>
            </a:r>
            <a:r>
              <a:rPr lang="en-US" sz="1200" dirty="0" err="1" smtClean="0"/>
              <a:t>minmum</a:t>
            </a:r>
            <a:r>
              <a:rPr lang="en-US" sz="1200" dirty="0" smtClean="0"/>
              <a:t> one power source to operate. Some elements may also have a backup </a:t>
            </a:r>
            <a:r>
              <a:rPr lang="en-US" sz="1200" dirty="0" err="1" smtClean="0"/>
              <a:t>powersource</a:t>
            </a:r>
            <a:r>
              <a:rPr lang="en-US" sz="1200" dirty="0" smtClean="0"/>
              <a:t> 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a:t>
            </a:r>
            <a:r>
              <a:rPr lang="en-US" sz="1200" dirty="0" smtClean="0"/>
              <a:t>the primary threat to aircraft and helicopters.</a:t>
            </a:r>
          </a:p>
          <a:p>
            <a:r>
              <a:rPr lang="en-US" sz="1200" dirty="0" smtClean="0"/>
              <a:t>SAM units are </a:t>
            </a:r>
            <a:r>
              <a:rPr lang="en-US" sz="1200" dirty="0" smtClean="0"/>
              <a:t>explained in </a:t>
            </a:r>
            <a:r>
              <a:rPr lang="en-US" sz="1200" dirty="0" smtClean="0">
                <a:hlinkClick r:id="rId2"/>
              </a:rPr>
              <a:t>INTREP VIS B-001 Generic Ground Force Structure </a:t>
            </a:r>
            <a:r>
              <a:rPr lang="en-US" sz="1200" dirty="0" smtClean="0">
                <a:hlinkClick r:id="rId2"/>
              </a:rPr>
              <a:t>v1.0</a:t>
            </a:r>
            <a:r>
              <a:rPr lang="en-US" sz="1200" dirty="0" smtClean="0"/>
              <a:t>, pages 46-57.</a:t>
            </a:r>
          </a:p>
          <a:p>
            <a:r>
              <a:rPr lang="en-US" sz="1200" dirty="0" smtClean="0"/>
              <a:t>IADS will normally consist of multiple systems complementing each other. The larger systems (SA-10, SA-2, SA-11, SA-6) can be protected by point defense systems such as the Air </a:t>
            </a:r>
            <a:r>
              <a:rPr lang="en-US" sz="1200" dirty="0" err="1" smtClean="0"/>
              <a:t>Defence</a:t>
            </a:r>
            <a:r>
              <a:rPr lang="en-US" sz="1200" dirty="0" smtClean="0"/>
              <a:t> Forces Battalions/Batteries and Platoons.</a:t>
            </a:r>
          </a:p>
          <a:p>
            <a:endParaRPr lang="en-US" sz="1200" dirty="0" smtClean="0"/>
          </a:p>
          <a:p>
            <a:r>
              <a:rPr lang="en-US" sz="1200" dirty="0" smtClean="0"/>
              <a:t>SAMs in the IADS will move regularly, with a assessed interval as shown on the table to the right. SAMs will stay silent (dark= avoid emitting with their radars) as long as possible to avoid </a:t>
            </a:r>
            <a:r>
              <a:rPr lang="en-US" sz="1200" dirty="0" err="1" smtClean="0"/>
              <a:t>beeing</a:t>
            </a:r>
            <a:r>
              <a:rPr lang="en-US" sz="1200" dirty="0" smtClean="0"/>
              <a:t> 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a:bodyPr>
          <a:lstStyle/>
          <a:p>
            <a:r>
              <a:rPr lang="en-US" sz="1200" b="1" u="sng" dirty="0" smtClean="0"/>
              <a:t>IADS SAMs movement intervals:</a:t>
            </a:r>
            <a:endParaRPr lang="en-US" sz="1200" b="1" u="sng" dirty="0" smtClean="0"/>
          </a:p>
          <a:p>
            <a:r>
              <a:rPr lang="en-US" sz="1200" b="1" dirty="0" smtClean="0"/>
              <a:t>SA-11: </a:t>
            </a:r>
            <a:r>
              <a:rPr lang="en-US" sz="1200" dirty="0" smtClean="0"/>
              <a:t>Moves every 6 hours</a:t>
            </a:r>
          </a:p>
          <a:p>
            <a:r>
              <a:rPr lang="en-US" sz="1200" b="1" dirty="0" smtClean="0"/>
              <a:t>SA-10: </a:t>
            </a:r>
            <a:r>
              <a:rPr lang="en-US" sz="1200" dirty="0" smtClean="0"/>
              <a:t>Static or moves every 24 hours</a:t>
            </a:r>
          </a:p>
          <a:p>
            <a:r>
              <a:rPr lang="en-US" sz="1200" b="1" dirty="0" smtClean="0"/>
              <a:t>SA-6: </a:t>
            </a:r>
            <a:r>
              <a:rPr lang="en-US" sz="1200" dirty="0" smtClean="0"/>
              <a:t>Moves every 12 hours</a:t>
            </a:r>
          </a:p>
          <a:p>
            <a:r>
              <a:rPr lang="en-US" sz="1200" b="1" dirty="0" smtClean="0"/>
              <a:t>SA-3: </a:t>
            </a:r>
            <a:r>
              <a:rPr lang="en-US" sz="1200" dirty="0" smtClean="0"/>
              <a:t>Semi static</a:t>
            </a:r>
          </a:p>
          <a:p>
            <a:r>
              <a:rPr lang="en-US" sz="1200" b="1" dirty="0" smtClean="0"/>
              <a:t>SA-2: </a:t>
            </a:r>
            <a:r>
              <a:rPr lang="en-US" sz="1200" dirty="0" smtClean="0"/>
              <a:t>Semi static</a:t>
            </a:r>
          </a:p>
          <a:p>
            <a:endParaRPr lang="en-US" sz="1200" dirty="0" smtClean="0"/>
          </a:p>
          <a:p>
            <a:r>
              <a:rPr lang="en-US" sz="1200" b="1" dirty="0" smtClean="0"/>
              <a:t>Semi static: </a:t>
            </a:r>
            <a:r>
              <a:rPr lang="en-US" sz="1200" dirty="0" smtClean="0"/>
              <a:t>Launchers are static and radars move around in the same general area.</a:t>
            </a:r>
          </a:p>
          <a:p>
            <a:r>
              <a:rPr lang="en-US" sz="1200" dirty="0" smtClean="0"/>
              <a:t>The SAM system can be moved but will not in general not move unless it is required due to shifting priorities of the IADS commander.</a:t>
            </a:r>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will have a local point defense. The intention for the point defense is to be able to shoot down Anti Radiation Missiles (ARM) that are </a:t>
            </a:r>
            <a:r>
              <a:rPr lang="en-US" sz="1200" dirty="0" err="1" smtClean="0"/>
              <a:t>beeing</a:t>
            </a:r>
            <a:r>
              <a:rPr lang="en-US" sz="1200" dirty="0" smtClean="0"/>
              <a:t> </a:t>
            </a:r>
            <a:r>
              <a:rPr lang="en-US" sz="1200" dirty="0" err="1" smtClean="0"/>
              <a:t>launced</a:t>
            </a:r>
            <a:r>
              <a:rPr lang="en-US" sz="1200" dirty="0" smtClean="0"/>
              <a:t>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r>
              <a:rPr lang="en-US" sz="1200" dirty="0" smtClean="0"/>
              <a:t>.</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6045</TotalTime>
  <Words>2348</Words>
  <Application>Microsoft Office PowerPoint</Application>
  <PresentationFormat>Skjermfremvisning (16:9)</PresentationFormat>
  <Paragraphs>405</Paragraphs>
  <Slides>18</Slides>
  <Notes>1</Notes>
  <HiddenSlides>0</HiddenSlides>
  <MMClips>0</MMClips>
  <ScaleCrop>false</ScaleCrop>
  <HeadingPairs>
    <vt:vector size="4" baseType="variant">
      <vt:variant>
        <vt:lpstr>Tema</vt:lpstr>
      </vt:variant>
      <vt:variant>
        <vt:i4>1</vt:i4>
      </vt:variant>
      <vt:variant>
        <vt:lpstr>Lysbildetitler</vt:lpstr>
      </vt:variant>
      <vt:variant>
        <vt:i4>18</vt:i4>
      </vt:variant>
    </vt:vector>
  </HeadingPairs>
  <TitlesOfParts>
    <vt:vector size="19" baseType="lpstr">
      <vt:lpstr>Kontortema</vt:lpstr>
      <vt:lpstr>Lysbilde 1</vt:lpstr>
      <vt:lpstr>INTRODUCTION</vt:lpstr>
      <vt:lpstr>Integrated Air Defence System (IADS)</vt:lpstr>
      <vt:lpstr>COMMAND CENTRE</vt:lpstr>
      <vt:lpstr>SECTOR COMMAND CENTER (CONNECTION  NODE)</vt:lpstr>
      <vt:lpstr>EARLY WARNING RADAR (EWR)</vt:lpstr>
      <vt:lpstr>POWER SOURCE</vt:lpstr>
      <vt:lpstr>SAM SITE</vt:lpstr>
      <vt:lpstr>POINT DEFENSE</vt:lpstr>
      <vt:lpstr>AWACS</vt:lpstr>
      <vt:lpstr>AIR DEFENSE FIGHTERS</vt:lpstr>
      <vt:lpstr>IADS TACTICS</vt:lpstr>
      <vt:lpstr>HOW TO NEUTRALIZE IADS</vt:lpstr>
      <vt:lpstr>SYRIAN IADS ORGANIZATION</vt:lpstr>
      <vt:lpstr>SYR ADF REGION NORTH WEST</vt:lpstr>
      <vt:lpstr>SYR ADF REGION NORTH EAST</vt:lpstr>
      <vt:lpstr>SYR ADF REGION SOUTH</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 INTSUM template</dc:title>
  <dc:creator>132nd Virtual Wing;VIS</dc:creator>
  <cp:keywords>INTREP VIS OPAR-001 - Syrian ground combat tactics</cp:keywords>
  <cp:lastModifiedBy>Neck</cp:lastModifiedBy>
  <cp:revision>411</cp:revision>
  <dcterms:created xsi:type="dcterms:W3CDTF">2019-03-12T22:01:00Z</dcterms:created>
  <dcterms:modified xsi:type="dcterms:W3CDTF">2020-08-03T18:18:04Z</dcterms:modified>
</cp:coreProperties>
</file>